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70" r:id="rId4"/>
    <p:sldId id="271" r:id="rId5"/>
    <p:sldId id="272" r:id="rId6"/>
    <p:sldId id="273" r:id="rId7"/>
    <p:sldId id="275" r:id="rId8"/>
    <p:sldId id="269" r:id="rId9"/>
    <p:sldId id="265" r:id="rId10"/>
    <p:sldId id="266" r:id="rId11"/>
    <p:sldId id="274" r:id="rId12"/>
    <p:sldId id="27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807"/>
    <a:srgbClr val="E7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9810-194A-4D12-9DDB-FFAF0EFC2A0E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EC0B-B727-478C-BDB6-CC60D6EA31B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9077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DB8F-CD80-4432-A1D3-747370F904A7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4EB6F-5A8F-4AB2-940D-00158E4DFBB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706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0854"/>
            <a:ext cx="12192000" cy="69988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1"/>
            <a:ext cx="4239491" cy="726716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0" y="2946401"/>
            <a:ext cx="12192000" cy="1209963"/>
          </a:xfrm>
          <a:prstGeom prst="rect">
            <a:avLst/>
          </a:prstGeom>
          <a:solidFill>
            <a:srgbClr val="E70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333376" y="3247881"/>
            <a:ext cx="11563350" cy="60700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0156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221673"/>
            <a:ext cx="10848976" cy="6070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12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930"/>
            <a:ext cx="9515476" cy="55507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9515476" y="6302930"/>
            <a:ext cx="2676524" cy="555070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428268" y="6394450"/>
            <a:ext cx="55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7601C78-AC7B-4F39-A941-6D3DC4655C9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723901" y="203200"/>
            <a:ext cx="11468100" cy="635000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960580" y="203196"/>
            <a:ext cx="11231420" cy="7158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Rettangolo 9"/>
          <p:cNvSpPr/>
          <p:nvPr userDrawn="1"/>
        </p:nvSpPr>
        <p:spPr>
          <a:xfrm>
            <a:off x="0" y="203196"/>
            <a:ext cx="257175" cy="635004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33775" y="6394450"/>
            <a:ext cx="7543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btec.com.br/" TargetMode="External"/><Relationship Id="rId2" Type="http://schemas.openxmlformats.org/officeDocument/2006/relationships/hyperlink" Target="mailto:ciro@asbtec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GERADORES DE VAPOR UM</a:t>
            </a:r>
          </a:p>
        </p:txBody>
      </p:sp>
    </p:spTree>
    <p:extLst>
      <p:ext uri="{BB962C8B-B14F-4D97-AF65-F5344CB8AC3E}">
        <p14:creationId xmlns:p14="http://schemas.microsoft.com/office/powerpoint/2010/main" val="131777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118" y="221673"/>
            <a:ext cx="11111983" cy="607002"/>
          </a:xfrm>
        </p:spPr>
        <p:txBody>
          <a:bodyPr/>
          <a:lstStyle/>
          <a:p>
            <a:r>
              <a:rPr lang="it-IT" dirty="0"/>
              <a:t>REFERÊNCIA: ESPANHA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6" name="Picture 2" descr="\\netrodc1.bnetro.local\Jobs\INDBN\2019\2319 03009 - Jiangsu Haideli\Foto\BN\32366\IMG_51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003" y="1175841"/>
            <a:ext cx="5921732" cy="46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8931405D-393A-A136-9253-F66AD7618AA4}"/>
              </a:ext>
            </a:extLst>
          </p:cNvPr>
          <p:cNvSpPr txBox="1">
            <a:spLocks/>
          </p:cNvSpPr>
          <p:nvPr/>
        </p:nvSpPr>
        <p:spPr>
          <a:xfrm>
            <a:off x="6392400" y="1175841"/>
            <a:ext cx="4766236" cy="199037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ANO: </a:t>
            </a:r>
            <a:r>
              <a:rPr lang="es-ES" sz="1800" dirty="0">
                <a:latin typeface="Calibri (Corpo)"/>
              </a:rPr>
              <a:t>2019</a:t>
            </a:r>
            <a:endParaRPr lang="es-ES" sz="1800" b="1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DESTINO</a:t>
            </a:r>
            <a:r>
              <a:rPr lang="it-IT" sz="1800" b="1" dirty="0">
                <a:latin typeface="Calibri (Corpo)"/>
              </a:rPr>
              <a:t>: </a:t>
            </a:r>
            <a:r>
              <a:rPr lang="it-IT" sz="1800" dirty="0">
                <a:latin typeface="Calibri (Corpo)"/>
              </a:rPr>
              <a:t>ESPANHA</a:t>
            </a:r>
            <a:endParaRPr lang="it-IT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Calibri (Corpo)"/>
              </a:rPr>
              <a:t>APLICAÇÃO: </a:t>
            </a:r>
            <a:r>
              <a:rPr lang="it-IT" sz="1800" dirty="0">
                <a:latin typeface="Calibri (Corpo)"/>
              </a:rPr>
              <a:t>PRODUÇÃO DE ELETRICIDADE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Calibri (Corpo)"/>
              </a:rPr>
              <a:t>FORNECIMENTO</a:t>
            </a:r>
            <a:r>
              <a:rPr lang="it-IT" sz="1800" dirty="0">
                <a:latin typeface="Calibri (Corpo)"/>
              </a:rPr>
              <a:t>: 1</a:t>
            </a:r>
            <a:r>
              <a:rPr lang="it-IT" dirty="0">
                <a:latin typeface="Calibri (Corpo)"/>
              </a:rPr>
              <a:t>  x UM 400/15</a:t>
            </a:r>
            <a:endParaRPr lang="it-IT" sz="18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7312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10F0B-F7D8-7280-816F-307A497F3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616A0-3374-811F-13C9-92E8B8640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442F9E0-C4E6-CC09-676C-FB9104AC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221673"/>
            <a:ext cx="11111983" cy="607002"/>
          </a:xfrm>
        </p:spPr>
        <p:txBody>
          <a:bodyPr/>
          <a:lstStyle/>
          <a:p>
            <a:r>
              <a:rPr lang="it-IT" dirty="0"/>
              <a:t>REFERÊNCIA: ITALIA</a:t>
            </a:r>
          </a:p>
        </p:txBody>
      </p:sp>
      <p:pic>
        <p:nvPicPr>
          <p:cNvPr id="8" name="Picture 7" descr="A machine in a factory&#10;&#10;Description automatically generated with low confidence">
            <a:extLst>
              <a:ext uri="{FF2B5EF4-FFF2-40B4-BE49-F238E27FC236}">
                <a16:creationId xmlns:a16="http://schemas.microsoft.com/office/drawing/2014/main" id="{5474B9C6-9A06-8F1D-BFA2-0699CB37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/>
          <a:stretch/>
        </p:blipFill>
        <p:spPr>
          <a:xfrm>
            <a:off x="737118" y="920596"/>
            <a:ext cx="3818078" cy="5016807"/>
          </a:xfrm>
          <a:prstGeom prst="rect">
            <a:avLst/>
          </a:prstGeom>
        </p:spPr>
      </p:pic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42CCF909-EDF1-C390-8BCD-799707CF81DF}"/>
              </a:ext>
            </a:extLst>
          </p:cNvPr>
          <p:cNvSpPr txBox="1">
            <a:spLocks/>
          </p:cNvSpPr>
          <p:nvPr/>
        </p:nvSpPr>
        <p:spPr>
          <a:xfrm>
            <a:off x="4750212" y="828675"/>
            <a:ext cx="4766236" cy="199037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A</a:t>
            </a:r>
            <a:r>
              <a:rPr lang="es-ES" b="1" dirty="0">
                <a:latin typeface="Calibri (Corpo)"/>
              </a:rPr>
              <a:t>N</a:t>
            </a:r>
            <a:r>
              <a:rPr lang="es-ES" sz="1800" b="1" dirty="0">
                <a:latin typeface="Calibri (Corpo)"/>
              </a:rPr>
              <a:t>O: </a:t>
            </a:r>
            <a:r>
              <a:rPr lang="es-ES" sz="1800" dirty="0">
                <a:latin typeface="Calibri (Corpo)"/>
              </a:rPr>
              <a:t>2020</a:t>
            </a:r>
            <a:endParaRPr lang="es-ES" sz="1800" b="1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DESTINO</a:t>
            </a:r>
            <a:r>
              <a:rPr lang="it-IT" sz="1800" b="1" dirty="0">
                <a:latin typeface="Calibri (Corpo)"/>
              </a:rPr>
              <a:t>: </a:t>
            </a:r>
            <a:r>
              <a:rPr lang="it-IT" sz="1800" dirty="0">
                <a:latin typeface="Calibri (Corpo)"/>
              </a:rPr>
              <a:t>ITALIA</a:t>
            </a:r>
            <a:endParaRPr lang="it-IT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Calibri (Corpo)"/>
              </a:rPr>
              <a:t>APLICAÇÃO: </a:t>
            </a:r>
            <a:r>
              <a:rPr lang="it-IT" sz="1800" dirty="0">
                <a:latin typeface="Calibri (Corpo)"/>
              </a:rPr>
              <a:t>ALIMENTAÇÃO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Calibri (Corpo)"/>
              </a:rPr>
              <a:t>FORNECIMENTO</a:t>
            </a:r>
            <a:r>
              <a:rPr lang="it-IT" sz="1800" dirty="0">
                <a:latin typeface="Calibri (Corpo)"/>
              </a:rPr>
              <a:t>: 1</a:t>
            </a:r>
            <a:r>
              <a:rPr lang="it-IT" dirty="0">
                <a:latin typeface="Calibri (Corpo)"/>
              </a:rPr>
              <a:t>  x </a:t>
            </a:r>
            <a:r>
              <a:rPr lang="it-IT">
                <a:latin typeface="Calibri (Corpo)"/>
              </a:rPr>
              <a:t>UM 50/12</a:t>
            </a:r>
            <a:endParaRPr lang="it-IT" sz="18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75168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F6765-C30C-8B13-D5A1-62C1DDCF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REPRESENTANTE COMERCIAL NO BRASIL: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B3C314-855A-05D3-7B6E-661628475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E084D1-9945-3EBC-097A-995F7365C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2A6CD4-DC56-2D3B-8B40-3B48825E652E}"/>
              </a:ext>
            </a:extLst>
          </p:cNvPr>
          <p:cNvSpPr txBox="1"/>
          <p:nvPr/>
        </p:nvSpPr>
        <p:spPr>
          <a:xfrm>
            <a:off x="3048000" y="2641637"/>
            <a:ext cx="6096000" cy="237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REPRESENTANTE TÉCNICO E COMERCIAL NO BRASIL: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Ciro Brescancini – (11) 9 7160 6648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ciro@asbtec.com.br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b="1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www.asbtec.com.br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A966F3-4C10-63DD-DC37-B021EF574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090862"/>
            <a:ext cx="2757412" cy="988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1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342" y="221673"/>
            <a:ext cx="10848976" cy="607002"/>
          </a:xfrm>
        </p:spPr>
        <p:txBody>
          <a:bodyPr>
            <a:normAutofit/>
          </a:bodyPr>
          <a:lstStyle/>
          <a:p>
            <a:r>
              <a:rPr lang="it-IT" dirty="0"/>
              <a:t>GAMA DE PRODUTO UM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t>2</a:t>
            </a:fld>
            <a:endParaRPr lang="it-IT"/>
          </a:p>
        </p:txBody>
      </p:sp>
      <p:sp>
        <p:nvSpPr>
          <p:cNvPr id="9" name="Segnaposto contenuto 1"/>
          <p:cNvSpPr>
            <a:spLocks noGrp="1"/>
          </p:cNvSpPr>
          <p:nvPr/>
        </p:nvSpPr>
        <p:spPr>
          <a:xfrm>
            <a:off x="277529" y="1260988"/>
            <a:ext cx="11636942" cy="4605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u="sng" dirty="0">
                <a:latin typeface="Calibri (Corpo)"/>
              </a:rPr>
              <a:t>CAPACIDADE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50 </a:t>
            </a:r>
            <a:r>
              <a:rPr lang="pt-BR" sz="1600" dirty="0">
                <a:latin typeface="Calibri (Corpo)"/>
              </a:rPr>
              <a:t>(420 KG/H – </a:t>
            </a:r>
            <a:r>
              <a:rPr lang="pt-BR" sz="1600" b="1" dirty="0">
                <a:latin typeface="Calibri (Corpo)"/>
              </a:rPr>
              <a:t>30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100 </a:t>
            </a:r>
            <a:r>
              <a:rPr lang="pt-BR" sz="1600" dirty="0">
                <a:latin typeface="Calibri (Corpo)"/>
              </a:rPr>
              <a:t>(840 KG/H – </a:t>
            </a:r>
            <a:r>
              <a:rPr lang="pt-BR" sz="1600" b="1" dirty="0">
                <a:latin typeface="Calibri (Corpo)"/>
              </a:rPr>
              <a:t>60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150 </a:t>
            </a:r>
            <a:r>
              <a:rPr lang="pt-BR" sz="1600" dirty="0">
                <a:latin typeface="Calibri (Corpo)"/>
              </a:rPr>
              <a:t>(1.410 KG/H – </a:t>
            </a:r>
            <a:r>
              <a:rPr lang="pt-BR" sz="1600" b="1" dirty="0">
                <a:latin typeface="Calibri (Corpo)"/>
              </a:rPr>
              <a:t>100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200 </a:t>
            </a:r>
            <a:r>
              <a:rPr lang="pt-BR" sz="1600" dirty="0">
                <a:latin typeface="Calibri (Corpo)"/>
              </a:rPr>
              <a:t>(1.970 KG/H – </a:t>
            </a:r>
            <a:r>
              <a:rPr lang="pt-BR" sz="1600" b="1" dirty="0">
                <a:latin typeface="Calibri (Corpo)"/>
              </a:rPr>
              <a:t>140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300 </a:t>
            </a:r>
            <a:r>
              <a:rPr lang="pt-BR" sz="1600" dirty="0">
                <a:latin typeface="Calibri (Corpo)"/>
              </a:rPr>
              <a:t>(2.820 KG/H – </a:t>
            </a:r>
            <a:r>
              <a:rPr lang="pt-BR" sz="1600" b="1" dirty="0">
                <a:latin typeface="Calibri (Corpo)"/>
              </a:rPr>
              <a:t>200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400 </a:t>
            </a:r>
            <a:r>
              <a:rPr lang="pt-BR" sz="1600" dirty="0">
                <a:latin typeface="Calibri (Corpo)"/>
              </a:rPr>
              <a:t>(3.950 KG/H – </a:t>
            </a:r>
            <a:r>
              <a:rPr lang="pt-BR" sz="1600" b="1" dirty="0">
                <a:latin typeface="Calibri (Corpo)"/>
              </a:rPr>
              <a:t>270 BHP</a:t>
            </a:r>
            <a:r>
              <a:rPr lang="pt-BR" sz="1600" dirty="0">
                <a:latin typeface="Calibri (Corpo)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latin typeface="Calibri (Corpo)"/>
              </a:rPr>
              <a:t>UM 500 </a:t>
            </a:r>
            <a:r>
              <a:rPr lang="pt-BR" sz="1600" dirty="0">
                <a:latin typeface="Calibri (Corpo)"/>
              </a:rPr>
              <a:t>(4.920 KG/H – </a:t>
            </a:r>
            <a:r>
              <a:rPr lang="pt-BR" sz="1600" b="1" dirty="0">
                <a:latin typeface="Calibri (Corpo)"/>
              </a:rPr>
              <a:t>340 BHP</a:t>
            </a:r>
            <a:r>
              <a:rPr lang="pt-BR" sz="1600" dirty="0">
                <a:latin typeface="Calibri (Corpo)"/>
              </a:rPr>
              <a:t>)</a:t>
            </a:r>
            <a:endParaRPr lang="pt-BR" sz="16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6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u="sng" dirty="0">
                <a:latin typeface="Calibri (Corpo)"/>
              </a:rPr>
              <a:t>PRESSÃO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Calibri (Corpo)"/>
              </a:rPr>
              <a:t>DESENHO: 11 – 100 BAR(G)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u="sng" dirty="0">
                <a:latin typeface="Calibri (Corpo)"/>
              </a:rPr>
              <a:t>COMBUSTÍVEIS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latin typeface="Calibri (Corpo)"/>
              </a:rPr>
              <a:t>LÍQUIDOS O GASOSOS.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1600" dirty="0">
              <a:latin typeface="Calibri (Corpo)"/>
            </a:endParaRPr>
          </a:p>
        </p:txBody>
      </p:sp>
      <p:pic>
        <p:nvPicPr>
          <p:cNvPr id="8" name="Picture 2" descr="_MG_1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255" y="916409"/>
            <a:ext cx="6097216" cy="52756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8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030" y="221673"/>
            <a:ext cx="11128071" cy="607002"/>
          </a:xfrm>
        </p:spPr>
        <p:txBody>
          <a:bodyPr/>
          <a:lstStyle/>
          <a:p>
            <a:r>
              <a:rPr lang="it-IT" dirty="0"/>
              <a:t>PRINCÍPIO DE FUNCIONAMENTO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8" r="10055"/>
          <a:stretch/>
        </p:blipFill>
        <p:spPr bwMode="auto">
          <a:xfrm>
            <a:off x="721030" y="942686"/>
            <a:ext cx="4564083" cy="5220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EAFB0E2A-6B49-AD79-CD0A-91FBE6A7A01A}"/>
              </a:ext>
            </a:extLst>
          </p:cNvPr>
          <p:cNvSpPr>
            <a:spLocks noGrp="1"/>
          </p:cNvSpPr>
          <p:nvPr/>
        </p:nvSpPr>
        <p:spPr>
          <a:xfrm>
            <a:off x="5426237" y="942686"/>
            <a:ext cx="5783476" cy="5151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LADO DA ÁGUA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água, bombeada por uma bomba de pistão, vaporiza na mesma serpentina (FLASH). A bomba de pistão é necessária porque o fluxo de água tem que ser muito preciso em todos os momentos da operação.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LADO DO FOGO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chama desenvolve-se no interior da serpentina. Os vapores passam pelo espaço entre as duas serpentinas (segundo passo) e depois entre a serpentina externa e o corpo exterior da caldeira (terceiro passo). Portanto, são 3 passagens reais de vapor.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ECONOMIZADOR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Um economizador pode ser instalado na saída do gás de combustão para pré-aquecer a água de alimentação e aumentar a eficiência térmica.</a:t>
            </a:r>
          </a:p>
        </p:txBody>
      </p:sp>
    </p:spTree>
    <p:extLst>
      <p:ext uri="{BB962C8B-B14F-4D97-AF65-F5344CB8AC3E}">
        <p14:creationId xmlns:p14="http://schemas.microsoft.com/office/powerpoint/2010/main" val="75669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7788" y="221673"/>
            <a:ext cx="11121313" cy="607002"/>
          </a:xfrm>
        </p:spPr>
        <p:txBody>
          <a:bodyPr/>
          <a:lstStyle/>
          <a:p>
            <a:r>
              <a:rPr lang="it-IT" dirty="0"/>
              <a:t>VANTAGENS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10" y="1056902"/>
            <a:ext cx="3304492" cy="49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1"/>
          <p:cNvSpPr>
            <a:spLocks noGrp="1"/>
          </p:cNvSpPr>
          <p:nvPr/>
        </p:nvSpPr>
        <p:spPr>
          <a:xfrm>
            <a:off x="4347826" y="1047680"/>
            <a:ext cx="7252576" cy="4718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INÍCIO RÁPIDO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quantidade limitada de água permite uma produção rápida de vapor.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partir de condições frias, a partida é feita em cerca de 3 minutos.</a:t>
            </a:r>
            <a:endParaRPr lang="es-ES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ECONOMIA ENERGÉTICA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Não é necessário aquecer uma grande quantidade de água na fase de início a frio.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As perdas de energia devido a purgas são reduzidas.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As perdas de radiação quando não há demanda são muito baixas.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configuração de combustão eficaz em 3 passos garante alta eficiência térmica.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ECONOMIA DE ESPAÇO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O design compacto garante uma instalação fácil, mesmo com espaços limitados.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As configurações verticais ou horizontais adaptam-se a qualquer instalação.</a:t>
            </a:r>
            <a:endParaRPr lang="es-ES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SOLUÇÕES DE ALTA PRESSÃO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serpentina permite que a pressão seja aumentada de forma económica e segura.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instalação abaixo do nível do solo é possível porque não há risco de explosão.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7788" y="221673"/>
            <a:ext cx="11121313" cy="607002"/>
          </a:xfrm>
        </p:spPr>
        <p:txBody>
          <a:bodyPr/>
          <a:lstStyle/>
          <a:p>
            <a:r>
              <a:rPr lang="it-IT" dirty="0"/>
              <a:t>LIMITAÇÕES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5" name="Picture 2" descr="http://www.clker.com/cliparts/2/8/f/c/11971497601879011443eastshores_Warning_Notification.svg.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483" y="1650881"/>
            <a:ext cx="541596" cy="522640"/>
          </a:xfrm>
          <a:prstGeom prst="rect">
            <a:avLst/>
          </a:prstGeom>
          <a:noFill/>
        </p:spPr>
      </p:pic>
      <p:sp>
        <p:nvSpPr>
          <p:cNvPr id="6" name="Segnaposto contenuto 1"/>
          <p:cNvSpPr>
            <a:spLocks noGrp="1"/>
          </p:cNvSpPr>
          <p:nvPr/>
        </p:nvSpPr>
        <p:spPr>
          <a:xfrm>
            <a:off x="2271483" y="1454117"/>
            <a:ext cx="8784444" cy="82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QUALIDADE DA ÁGUA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As caldeiras de serpentina são mais sensíveis à qualidade da água em comparação com as caldeiras </a:t>
            </a:r>
            <a:r>
              <a:rPr lang="pt-BR" sz="1600" dirty="0" err="1">
                <a:cs typeface="Arial" panose="020B0604020202020204" pitchFamily="34" charset="0"/>
              </a:rPr>
              <a:t>flamotubulares</a:t>
            </a:r>
            <a:r>
              <a:rPr lang="pt-BR" sz="1600" dirty="0">
                <a:cs typeface="Arial" panose="020B0604020202020204" pitchFamily="34" charset="0"/>
              </a:rPr>
              <a:t>. Um sistema de tratamento adequado precisa ser instalado e monitorado para evitar a incrustação na serpentina. </a:t>
            </a:r>
            <a:endParaRPr lang="es-ES" sz="1600" dirty="0">
              <a:cs typeface="Arial" panose="020B0604020202020204" pitchFamily="34" charset="0"/>
            </a:endParaRPr>
          </a:p>
        </p:txBody>
      </p:sp>
      <p:pic>
        <p:nvPicPr>
          <p:cNvPr id="11" name="Picture 2" descr="http://www.clker.com/cliparts/2/8/f/c/11971497601879011443eastshores_Warning_Notification.svg.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483" y="3064493"/>
            <a:ext cx="541596" cy="522640"/>
          </a:xfrm>
          <a:prstGeom prst="rect">
            <a:avLst/>
          </a:prstGeom>
          <a:noFill/>
        </p:spPr>
      </p:pic>
      <p:sp>
        <p:nvSpPr>
          <p:cNvPr id="12" name="Segnaposto contenuto 1"/>
          <p:cNvSpPr>
            <a:spLocks noGrp="1"/>
          </p:cNvSpPr>
          <p:nvPr/>
        </p:nvSpPr>
        <p:spPr>
          <a:xfrm>
            <a:off x="2271483" y="2745828"/>
            <a:ext cx="8784444" cy="1159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QUALIDADE DO VAPOR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As caldeiras de serpentina não têm uma divisão líquida entre vapor e água. Como resultado, o vapor produzido tem uma qualidade inferior em comparação com as caldeiras de tubo de fogo. A instalação de um separador de umidade é sempre recomendada.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cs typeface="Arial" panose="020B0604020202020204" pitchFamily="34" charset="0"/>
            </a:endParaRPr>
          </a:p>
        </p:txBody>
      </p:sp>
      <p:pic>
        <p:nvPicPr>
          <p:cNvPr id="13" name="Picture 2" descr="http://www.clker.com/cliparts/2/8/f/c/11971497601879011443eastshores_Warning_Notification.svg.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483" y="4266615"/>
            <a:ext cx="541596" cy="522640"/>
          </a:xfrm>
          <a:prstGeom prst="rect">
            <a:avLst/>
          </a:prstGeom>
          <a:noFill/>
        </p:spPr>
      </p:pic>
      <p:sp>
        <p:nvSpPr>
          <p:cNvPr id="14" name="Segnaposto contenuto 1"/>
          <p:cNvSpPr>
            <a:spLocks noGrp="1"/>
          </p:cNvSpPr>
          <p:nvPr/>
        </p:nvSpPr>
        <p:spPr>
          <a:xfrm>
            <a:off x="2271483" y="4107283"/>
            <a:ext cx="8784444" cy="1159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b="1" dirty="0">
                <a:cs typeface="Arial" panose="020B0604020202020204" pitchFamily="34" charset="0"/>
              </a:rPr>
              <a:t>VARIAÇÕES DE CARGA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A quantidade limitada de água não lhe permite responder a exigências de carga altamente variáveis, com fortes picos. Recomenda-se a instalação de um acumulador de vapor em caso de fortes variações de carga.</a:t>
            </a:r>
          </a:p>
        </p:txBody>
      </p:sp>
    </p:spTree>
    <p:extLst>
      <p:ext uri="{BB962C8B-B14F-4D97-AF65-F5344CB8AC3E}">
        <p14:creationId xmlns:p14="http://schemas.microsoft.com/office/powerpoint/2010/main" val="112103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CA1F8-D35F-0AC7-3DEB-F77A06B24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1A0E1-BDB9-38A1-5A52-0BE95BAB6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7BA9431-5A9D-4B9D-3493-5567C1F1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221673"/>
            <a:ext cx="11121313" cy="607002"/>
          </a:xfrm>
        </p:spPr>
        <p:txBody>
          <a:bodyPr/>
          <a:lstStyle/>
          <a:p>
            <a:r>
              <a:rPr lang="it-IT" dirty="0"/>
              <a:t>CONFIGURAÇÕES</a:t>
            </a:r>
            <a:br>
              <a:rPr lang="it-IT" dirty="0"/>
            </a:b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DE3D5-7CC7-C388-D41E-5604E90D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1" y="2071528"/>
            <a:ext cx="3090461" cy="3259801"/>
          </a:xfrm>
          <a:prstGeom prst="rect">
            <a:avLst/>
          </a:prstGeom>
        </p:spPr>
      </p:pic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5CF6D962-1445-0F1F-DE9E-419A3DEA05F7}"/>
              </a:ext>
            </a:extLst>
          </p:cNvPr>
          <p:cNvSpPr txBox="1">
            <a:spLocks/>
          </p:cNvSpPr>
          <p:nvPr/>
        </p:nvSpPr>
        <p:spPr>
          <a:xfrm>
            <a:off x="1275448" y="1402739"/>
            <a:ext cx="1290472" cy="441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>
                <a:latin typeface="Calibri (Corpo)"/>
              </a:rPr>
              <a:t>VERTICAIS</a:t>
            </a:r>
            <a:endParaRPr lang="it-IT" sz="1800" dirty="0">
              <a:latin typeface="Calibri (Corpo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E0EE37-D434-B467-11E6-0AF88F04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83" y="1968164"/>
            <a:ext cx="2972939" cy="3259801"/>
          </a:xfrm>
          <a:prstGeom prst="rect">
            <a:avLst/>
          </a:prstGeom>
        </p:spPr>
      </p:pic>
      <p:sp>
        <p:nvSpPr>
          <p:cNvPr id="11" name="Segnaposto contenuto 1">
            <a:extLst>
              <a:ext uri="{FF2B5EF4-FFF2-40B4-BE49-F238E27FC236}">
                <a16:creationId xmlns:a16="http://schemas.microsoft.com/office/drawing/2014/main" id="{C634972E-73D7-9B95-E1C4-CF8910D6AB71}"/>
              </a:ext>
            </a:extLst>
          </p:cNvPr>
          <p:cNvSpPr txBox="1">
            <a:spLocks/>
          </p:cNvSpPr>
          <p:nvPr/>
        </p:nvSpPr>
        <p:spPr>
          <a:xfrm>
            <a:off x="4904315" y="1402739"/>
            <a:ext cx="2155066" cy="441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>
                <a:latin typeface="Calibri (Corpo)"/>
              </a:rPr>
              <a:t>VERTICAIS+ECO</a:t>
            </a:r>
            <a:endParaRPr lang="it-IT" sz="1800" dirty="0">
              <a:latin typeface="Calibri (Corpo)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1DC1BC-418A-31A2-EE7E-C512A909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63" y="2195458"/>
            <a:ext cx="3736037" cy="2917854"/>
          </a:xfrm>
          <a:prstGeom prst="rect">
            <a:avLst/>
          </a:prstGeom>
        </p:spPr>
      </p:pic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1CF9E7CC-B93E-6DF8-930D-8E543035F975}"/>
              </a:ext>
            </a:extLst>
          </p:cNvPr>
          <p:cNvSpPr txBox="1">
            <a:spLocks/>
          </p:cNvSpPr>
          <p:nvPr/>
        </p:nvSpPr>
        <p:spPr>
          <a:xfrm>
            <a:off x="8845224" y="1402739"/>
            <a:ext cx="2155066" cy="441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>
                <a:latin typeface="Calibri (Corpo)"/>
              </a:rPr>
              <a:t>HORIZONTAIS+ECO</a:t>
            </a:r>
            <a:endParaRPr lang="it-IT" sz="18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86856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FE8B9-D95C-7A0F-6F43-3D1B73C51B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F4CB3-C4A9-038C-355C-180E2C303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E3E4504-F66A-3BA2-6388-83B96C17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221673"/>
            <a:ext cx="11121313" cy="607002"/>
          </a:xfrm>
        </p:spPr>
        <p:txBody>
          <a:bodyPr/>
          <a:lstStyle/>
          <a:p>
            <a:r>
              <a:rPr lang="it-IT" dirty="0"/>
              <a:t>SISTEMAS DE CONTROL</a:t>
            </a: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43494F80-B47E-40D4-A10C-5D2698E2E55B}"/>
              </a:ext>
            </a:extLst>
          </p:cNvPr>
          <p:cNvSpPr txBox="1">
            <a:spLocks/>
          </p:cNvSpPr>
          <p:nvPr/>
        </p:nvSpPr>
        <p:spPr>
          <a:xfrm>
            <a:off x="1275447" y="1194394"/>
            <a:ext cx="2055581" cy="441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1800" b="1" dirty="0">
                <a:latin typeface="Calibri (Corpo)"/>
              </a:rPr>
              <a:t>SISTEMA UMC</a:t>
            </a: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F2CBB958-A57D-955C-9C66-BAFDD33F630E}"/>
              </a:ext>
            </a:extLst>
          </p:cNvPr>
          <p:cNvSpPr txBox="1">
            <a:spLocks/>
          </p:cNvSpPr>
          <p:nvPr/>
        </p:nvSpPr>
        <p:spPr>
          <a:xfrm>
            <a:off x="7772664" y="1194393"/>
            <a:ext cx="2658961" cy="441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1800" b="1" dirty="0">
                <a:latin typeface="Calibri (Corpo)"/>
              </a:rPr>
              <a:t>SISTEMA OPTISPARK</a:t>
            </a:r>
          </a:p>
        </p:txBody>
      </p:sp>
      <p:pic>
        <p:nvPicPr>
          <p:cNvPr id="1028" name="Immagine 13" descr="Descrizione: 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9422F863-8656-B829-F738-3A8007E9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6" y="1844231"/>
            <a:ext cx="5066557" cy="373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A408A-54CF-9080-CDB8-C359C49D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58" y="2446908"/>
            <a:ext cx="37941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8C57F5BA-9F5C-DE2A-93B6-4CD8C143A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2235879"/>
            <a:ext cx="187801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781" y="220361"/>
            <a:ext cx="11121313" cy="607002"/>
          </a:xfrm>
        </p:spPr>
        <p:txBody>
          <a:bodyPr/>
          <a:lstStyle/>
          <a:p>
            <a:r>
              <a:rPr lang="it-IT" dirty="0"/>
              <a:t>APLICAÇÕES CALDEIRAS UM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contenuto 1"/>
          <p:cNvSpPr>
            <a:spLocks noGrp="1"/>
          </p:cNvSpPr>
          <p:nvPr/>
        </p:nvSpPr>
        <p:spPr>
          <a:xfrm>
            <a:off x="246299" y="945340"/>
            <a:ext cx="11636942" cy="52298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LAVANDERIAS INDUSTRIAIS.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PLANTAS QUÍMICAS E FARMACÊUTICAS, PARA TROCADORES E REATORES.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INDÚSTRIAS METALÚRGICAS PARA TANQUES DE DECAPAGEM OU AQUECIMENTO.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PRODUTORES DE LEITE OU QUEIJO PARA TANQUES DE AQUECIMENTO.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PRODUTORES DE CIMENTO PRÉ-FABRICADO, PARA A CURA DE CIMENTO.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HOSPITAIS/HOTÉIS/COZINHAS PARA AQUECIMENTO DE ÁGUA OU TANQUES.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NA INDÚSTRIA NAVAL PARA LIMPEZA.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800" dirty="0">
                <a:latin typeface="Calibri (Corpo)"/>
              </a:rPr>
              <a:t>COMO GERADORES DE BACKUP/EMERGÊNCIA.</a:t>
            </a:r>
          </a:p>
        </p:txBody>
      </p:sp>
    </p:spTree>
    <p:extLst>
      <p:ext uri="{BB962C8B-B14F-4D97-AF65-F5344CB8AC3E}">
        <p14:creationId xmlns:p14="http://schemas.microsoft.com/office/powerpoint/2010/main" val="287857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REFERÊNCIA: REINO UNIDO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7082865" y="1051405"/>
            <a:ext cx="4766236" cy="199037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ANO: </a:t>
            </a:r>
            <a:r>
              <a:rPr lang="es-ES" sz="1800" dirty="0">
                <a:latin typeface="Calibri (Corpo)"/>
              </a:rPr>
              <a:t>2018</a:t>
            </a:r>
            <a:endParaRPr lang="es-ES" sz="1800" b="1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es-ES" sz="1800" b="1" dirty="0">
                <a:latin typeface="Calibri (Corpo)"/>
              </a:rPr>
              <a:t>DESTINO</a:t>
            </a:r>
            <a:r>
              <a:rPr lang="it-IT" sz="1800" b="1" dirty="0">
                <a:latin typeface="Calibri (Corpo)"/>
              </a:rPr>
              <a:t>: </a:t>
            </a:r>
            <a:r>
              <a:rPr lang="it-IT" sz="1800" dirty="0">
                <a:latin typeface="Calibri (Corpo)"/>
              </a:rPr>
              <a:t>REINO UNIDO</a:t>
            </a:r>
            <a:endParaRPr lang="it-IT" dirty="0">
              <a:latin typeface="Calibri (Corpo)"/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Calibri (Corpo)"/>
              </a:rPr>
              <a:t>APLICAÇÃO: </a:t>
            </a:r>
            <a:r>
              <a:rPr lang="it-IT" sz="1800" dirty="0">
                <a:latin typeface="Calibri (Corpo)"/>
              </a:rPr>
              <a:t>LAVANDERIA INDUSTRIAL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Calibri (Corpo)"/>
              </a:rPr>
              <a:t>FORNECIMENTO: </a:t>
            </a:r>
            <a:r>
              <a:rPr lang="it-IT" dirty="0">
                <a:latin typeface="Calibri (Corpo)"/>
              </a:rPr>
              <a:t>2  x UM 400/12</a:t>
            </a:r>
            <a:endParaRPr lang="it-IT" sz="1800" dirty="0">
              <a:latin typeface="Calibri (Corpo)"/>
            </a:endParaRPr>
          </a:p>
        </p:txBody>
      </p:sp>
      <p:pic>
        <p:nvPicPr>
          <p:cNvPr id="6" name="Picture 2" descr="\\192.168.10.25\be\SALES\Marketing\0_Marketing 2018\Foto\Foto di n° 2 UM 400 GM\IMG_10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41" y="1143545"/>
            <a:ext cx="6266195" cy="43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7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683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(Corpo)</vt:lpstr>
      <vt:lpstr>Calibri Light</vt:lpstr>
      <vt:lpstr>Tema di Office</vt:lpstr>
      <vt:lpstr>GERADORES DE VAPOR UM</vt:lpstr>
      <vt:lpstr>GAMA DE PRODUTO UM</vt:lpstr>
      <vt:lpstr>PRINCÍPIO DE FUNCIONAMENTO</vt:lpstr>
      <vt:lpstr>VANTAGENS</vt:lpstr>
      <vt:lpstr>LIMITAÇÕES</vt:lpstr>
      <vt:lpstr>CONFIGURAÇÕES </vt:lpstr>
      <vt:lpstr>SISTEMAS DE CONTROL</vt:lpstr>
      <vt:lpstr>APLICAÇÕES CALDEIRAS UM</vt:lpstr>
      <vt:lpstr>REFERÊNCIA: REINO UNIDO</vt:lpstr>
      <vt:lpstr>REFERÊNCIA: ESPANHA</vt:lpstr>
      <vt:lpstr>REFERÊNCIA: ITALIA</vt:lpstr>
      <vt:lpstr>REPRESENTANTE COMERCIAL NO BRASIL: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Pino Tritto</dc:creator>
  <cp:lastModifiedBy>Ciro Brescancini</cp:lastModifiedBy>
  <cp:revision>171</cp:revision>
  <dcterms:created xsi:type="dcterms:W3CDTF">2018-08-28T08:18:11Z</dcterms:created>
  <dcterms:modified xsi:type="dcterms:W3CDTF">2024-10-31T12:00:37Z</dcterms:modified>
</cp:coreProperties>
</file>